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8" r:id="rId5"/>
    <p:sldId id="265" r:id="rId6"/>
    <p:sldId id="261" r:id="rId7"/>
    <p:sldId id="266" r:id="rId8"/>
    <p:sldId id="282" r:id="rId9"/>
    <p:sldId id="267" r:id="rId10"/>
    <p:sldId id="269" r:id="rId11"/>
    <p:sldId id="271" r:id="rId12"/>
    <p:sldId id="279" r:id="rId13"/>
    <p:sldId id="278" r:id="rId14"/>
    <p:sldId id="273" r:id="rId15"/>
    <p:sldId id="274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432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4"/>
  </p:normalViewPr>
  <p:slideViewPr>
    <p:cSldViewPr snapToGrid="0" snapToObjects="1">
      <p:cViewPr>
        <p:scale>
          <a:sx n="86" d="100"/>
          <a:sy n="86" d="100"/>
        </p:scale>
        <p:origin x="-90" y="-11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0" d="100"/>
          <a:sy n="50" d="100"/>
        </p:scale>
        <p:origin x="264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0DA0C-8526-411D-8F71-A68D6483A130}" type="datetimeFigureOut">
              <a:rPr lang="en-SG" smtClean="0"/>
              <a:t>29/3/2019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B2096-F936-4E0E-B6AD-698FFDC903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9882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BA47C-1A25-42F6-8AF6-F1AA06CD8282}" type="datetimeFigureOut">
              <a:rPr lang="en-GB" smtClean="0"/>
              <a:t>29/03/2019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B2E94-8BEA-49B2-95B5-BFDC94EF30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366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B2E94-8BEA-49B2-95B5-BFDC94EF300B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601" y="2068"/>
            <a:ext cx="9366738" cy="1754326"/>
          </a:xfrm>
          <a:noFill/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95" y="1597385"/>
            <a:ext cx="9366738" cy="580528"/>
          </a:xfrm>
          <a:noFill/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26123" y="8792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116" y="5785796"/>
            <a:ext cx="1981044" cy="114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90" y="6010704"/>
            <a:ext cx="982431" cy="7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148" y="0"/>
            <a:ext cx="1563851" cy="14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7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844" y="78720"/>
            <a:ext cx="10515600" cy="13388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247844" y="1831014"/>
            <a:ext cx="4543425" cy="41023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Drag picture to placeholder or click icon to add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29932" y="1831014"/>
            <a:ext cx="6266718" cy="41023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47843" y="5042404"/>
            <a:ext cx="4543425" cy="890954"/>
          </a:xfrm>
          <a:solidFill>
            <a:srgbClr val="F4323C"/>
          </a:solidFill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97167-F685-421A-91DE-1C5C4704AB7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3189" y="6356350"/>
            <a:ext cx="7025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dirty="0"/>
              <a:t>Restricted</a:t>
            </a:r>
          </a:p>
          <a:p>
            <a:r>
              <a:rPr lang="en-US" sz="1000" dirty="0"/>
              <a:t>These slides are property of STB and shall not be reproduced or distributed without STB’s written permission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74" y="6230790"/>
            <a:ext cx="731115" cy="570162"/>
          </a:xfrm>
          <a:prstGeom prst="rect">
            <a:avLst/>
          </a:prstGeom>
        </p:spPr>
      </p:pic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97167-F685-421A-91DE-1C5C4704AB7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3189" y="6356350"/>
            <a:ext cx="7025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dirty="0"/>
              <a:t>Restricted</a:t>
            </a:r>
          </a:p>
          <a:p>
            <a:r>
              <a:rPr lang="en-US" sz="1000" dirty="0"/>
              <a:t>These slides are property of STB and shall not be reproduced or distributed without STB’s written permission</a:t>
            </a:r>
          </a:p>
        </p:txBody>
      </p:sp>
    </p:spTree>
    <p:extLst>
      <p:ext uri="{BB962C8B-B14F-4D97-AF65-F5344CB8AC3E}">
        <p14:creationId xmlns:p14="http://schemas.microsoft.com/office/powerpoint/2010/main" val="1585553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1">
    <p:bg>
      <p:bgPr>
        <a:blipFill dpi="0" rotWithShape="1">
          <a:blip r:embed="rId2">
            <a:lum/>
          </a:blip>
          <a:srcRect/>
          <a:stretch>
            <a:fillRect l="-9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3595" y="1479605"/>
            <a:ext cx="10515600" cy="1089529"/>
          </a:xfrm>
        </p:spPr>
        <p:txBody>
          <a:bodyPr/>
          <a:lstStyle>
            <a:lvl1pPr algn="ctr"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54" y="286732"/>
            <a:ext cx="1301261" cy="101479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2">
    <p:bg>
      <p:bgPr>
        <a:solidFill>
          <a:srgbClr val="F43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185" y="1936805"/>
            <a:ext cx="10515600" cy="1089529"/>
          </a:xfrm>
        </p:spPr>
        <p:txBody>
          <a:bodyPr/>
          <a:lstStyle>
            <a:lvl1pPr algn="ctr"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167" y="3491617"/>
            <a:ext cx="2874119" cy="1655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69" y="3811985"/>
            <a:ext cx="1301261" cy="101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8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59168" y="885853"/>
            <a:ext cx="9366738" cy="1057266"/>
          </a:xfrm>
          <a:noFill/>
        </p:spPr>
        <p:txBody>
          <a:bodyPr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410" y="2556513"/>
            <a:ext cx="9366738" cy="580528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26123" y="8792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116" y="5785796"/>
            <a:ext cx="1981044" cy="114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90" y="6010704"/>
            <a:ext cx="982431" cy="7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148" y="0"/>
            <a:ext cx="1563851" cy="14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4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>
      <p:bgPr>
        <a:blipFill dpi="0" rotWithShape="1">
          <a:blip r:embed="rId2">
            <a:lum/>
          </a:blip>
          <a:srcRect/>
          <a:stretch>
            <a:fillRect t="-1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167401"/>
            <a:ext cx="9366738" cy="1754326"/>
          </a:xfrm>
          <a:noFill/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82969"/>
            <a:ext cx="9366738" cy="580528"/>
          </a:xfrm>
          <a:noFill/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26123" y="8792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116" y="5785796"/>
            <a:ext cx="1981044" cy="114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90" y="6010704"/>
            <a:ext cx="982431" cy="7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148" y="0"/>
            <a:ext cx="1563851" cy="14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3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0185" y="1817077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0185" y="422593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26123" y="8792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116" y="5785796"/>
            <a:ext cx="1981044" cy="114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90" y="6010704"/>
            <a:ext cx="982431" cy="76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148" y="0"/>
            <a:ext cx="1563851" cy="14919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5600" y="477371"/>
            <a:ext cx="9412548" cy="1754326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600" y="2352984"/>
            <a:ext cx="94524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148" y="0"/>
            <a:ext cx="1563851" cy="1491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116" y="5785796"/>
            <a:ext cx="1981044" cy="11411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90" y="6010704"/>
            <a:ext cx="982431" cy="76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7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7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20898" y="961032"/>
            <a:ext cx="6867747" cy="175432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742284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148" y="0"/>
            <a:ext cx="1563851" cy="1491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116" y="5785796"/>
            <a:ext cx="1981044" cy="11411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90" y="6010704"/>
            <a:ext cx="982431" cy="76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5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844" y="78720"/>
            <a:ext cx="10515600" cy="13388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7844" y="1773073"/>
            <a:ext cx="11105956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931324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97167-F685-421A-91DE-1C5C4704AB7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3189" y="6356350"/>
            <a:ext cx="7025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dirty="0"/>
              <a:t>Restricted</a:t>
            </a:r>
          </a:p>
          <a:p>
            <a:r>
              <a:rPr lang="en-US" sz="1000" dirty="0"/>
              <a:t>These slides are property of STB and shall not be reproduced or distributed without STB’s written permission</a:t>
            </a:r>
          </a:p>
        </p:txBody>
      </p:sp>
    </p:spTree>
    <p:extLst>
      <p:ext uri="{BB962C8B-B14F-4D97-AF65-F5344CB8AC3E}">
        <p14:creationId xmlns:p14="http://schemas.microsoft.com/office/powerpoint/2010/main" val="994233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844" y="8656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218" y="1667648"/>
            <a:ext cx="5531826" cy="823912"/>
          </a:xfrm>
          <a:solidFill>
            <a:srgbClr val="F4323C"/>
          </a:solidFill>
          <a:effectLst>
            <a:softEdge rad="0"/>
          </a:effectLst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3218" y="2491560"/>
            <a:ext cx="5531826" cy="3684588"/>
          </a:xfrm>
          <a:ln>
            <a:solidFill>
              <a:srgbClr val="F4323C"/>
            </a:solidFill>
          </a:ln>
        </p:spPr>
        <p:txBody>
          <a:bodyPr/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23" y="1667648"/>
            <a:ext cx="5356753" cy="823912"/>
          </a:xfrm>
          <a:solidFill>
            <a:srgbClr val="F4323C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68023" y="2491560"/>
            <a:ext cx="5356753" cy="3684588"/>
          </a:xfrm>
          <a:ln>
            <a:solidFill>
              <a:srgbClr val="F4323C"/>
            </a:solidFill>
          </a:ln>
        </p:spPr>
        <p:txBody>
          <a:bodyPr/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830" y="0"/>
            <a:ext cx="1559169" cy="1487447"/>
          </a:xfrm>
          <a:prstGeom prst="rect">
            <a:avLst/>
          </a:prstGeom>
        </p:spPr>
      </p:pic>
      <p:sp>
        <p:nvSpPr>
          <p:cNvPr id="17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97167-F685-421A-91DE-1C5C4704AB7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283189" y="6356350"/>
            <a:ext cx="7025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dirty="0"/>
              <a:t>Restricted</a:t>
            </a:r>
          </a:p>
          <a:p>
            <a:r>
              <a:rPr lang="en-US" sz="1000" dirty="0"/>
              <a:t>These slides are property of STB and shall not be reproduced or distributed without STB’s written permission</a:t>
            </a:r>
          </a:p>
        </p:txBody>
      </p:sp>
    </p:spTree>
    <p:extLst>
      <p:ext uri="{BB962C8B-B14F-4D97-AF65-F5344CB8AC3E}">
        <p14:creationId xmlns:p14="http://schemas.microsoft.com/office/powerpoint/2010/main" val="40278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844" y="78720"/>
            <a:ext cx="10515600" cy="13388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97167-F685-421A-91DE-1C5C4704AB7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3189" y="6356350"/>
            <a:ext cx="7025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 dirty="0"/>
              <a:t>Restricted</a:t>
            </a:r>
          </a:p>
          <a:p>
            <a:r>
              <a:rPr lang="en-US" sz="1000" dirty="0"/>
              <a:t>These slides are property of STB and shall not be reproduced or distributed without STB’s written permission</a:t>
            </a:r>
          </a:p>
        </p:txBody>
      </p:sp>
    </p:spTree>
    <p:extLst>
      <p:ext uri="{BB962C8B-B14F-4D97-AF65-F5344CB8AC3E}">
        <p14:creationId xmlns:p14="http://schemas.microsoft.com/office/powerpoint/2010/main" val="769544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651" y="76543"/>
            <a:ext cx="10515600" cy="133882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1" y="177703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4" y="6050801"/>
            <a:ext cx="1614788" cy="93014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93" y="542926"/>
            <a:ext cx="247844" cy="309858"/>
          </a:xfrm>
          <a:prstGeom prst="rect">
            <a:avLst/>
          </a:prstGeom>
          <a:solidFill>
            <a:srgbClr val="EF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939165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97167-F685-421A-91DE-1C5C4704AB7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148" y="0"/>
            <a:ext cx="1563851" cy="14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8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83" r:id="rId3"/>
    <p:sldLayoutId id="2147483671" r:id="rId4"/>
    <p:sldLayoutId id="2147483682" r:id="rId5"/>
    <p:sldLayoutId id="2147483681" r:id="rId6"/>
    <p:sldLayoutId id="2147483650" r:id="rId7"/>
    <p:sldLayoutId id="2147483653" r:id="rId8"/>
    <p:sldLayoutId id="2147483654" r:id="rId9"/>
    <p:sldLayoutId id="2147483677" r:id="rId10"/>
    <p:sldLayoutId id="2147483655" r:id="rId11"/>
    <p:sldLayoutId id="2147483685" r:id="rId12"/>
    <p:sldLayoutId id="214748367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Metropolis" panose="000008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323C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323C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323C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323C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cid:162ae7390a0a6e68e9e2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11" Type="http://schemas.openxmlformats.org/officeDocument/2006/relationships/image" Target="../media/image27.jpeg"/><Relationship Id="rId5" Type="http://schemas.openxmlformats.org/officeDocument/2006/relationships/image" Target="cid:162aec18c86e1ad43391" TargetMode="External"/><Relationship Id="rId10" Type="http://schemas.openxmlformats.org/officeDocument/2006/relationships/image" Target="../media/image26.jpeg"/><Relationship Id="rId4" Type="http://schemas.openxmlformats.org/officeDocument/2006/relationships/image" Target="../media/image23.jpeg"/><Relationship Id="rId9" Type="http://schemas.openxmlformats.org/officeDocument/2006/relationships/image" Target="cid:162aea1a0a5b7db5d681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emf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10289" y="522656"/>
            <a:ext cx="9366738" cy="316702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SG" sz="5400" dirty="0"/>
              <a:t>Singapore’s bid to host the</a:t>
            </a:r>
            <a:br>
              <a:rPr lang="en-SG" sz="5400" dirty="0"/>
            </a:br>
            <a:r>
              <a:rPr lang="en-SG" sz="5400" dirty="0"/>
              <a:t>Asia Pacific Federation of </a:t>
            </a:r>
            <a:r>
              <a:rPr lang="en-SG" sz="5400" dirty="0" err="1"/>
              <a:t>Coloproctology</a:t>
            </a:r>
            <a:r>
              <a:rPr lang="en-SG" sz="5400" dirty="0"/>
              <a:t> Congress 2023 (</a:t>
            </a:r>
            <a:r>
              <a:rPr lang="en-SG" dirty="0"/>
              <a:t>APFCP 2023 )</a:t>
            </a:r>
            <a:endParaRPr lang="en-SG" sz="5400" dirty="0"/>
          </a:p>
        </p:txBody>
      </p:sp>
    </p:spTree>
    <p:extLst>
      <p:ext uri="{BB962C8B-B14F-4D97-AF65-F5344CB8AC3E}">
        <p14:creationId xmlns:p14="http://schemas.microsoft.com/office/powerpoint/2010/main" val="2663688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844902" y="2828836"/>
            <a:ext cx="7347098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Metropolis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Enriching</a:t>
            </a:r>
            <a:r>
              <a:rPr lang="fr-FR" sz="4000" dirty="0"/>
              <a:t> </a:t>
            </a:r>
            <a:r>
              <a:rPr lang="fr-FR" sz="4000" dirty="0" err="1"/>
              <a:t>experiences</a:t>
            </a:r>
            <a:r>
              <a:rPr lang="fr-FR" sz="4000" dirty="0"/>
              <a:t> for </a:t>
            </a:r>
            <a:r>
              <a:rPr lang="fr-FR" sz="4000" dirty="0" err="1"/>
              <a:t>delegates</a:t>
            </a:r>
            <a:endParaRPr lang="en-SG" sz="4000" dirty="0"/>
          </a:p>
        </p:txBody>
      </p:sp>
    </p:spTree>
    <p:extLst>
      <p:ext uri="{BB962C8B-B14F-4D97-AF65-F5344CB8AC3E}">
        <p14:creationId xmlns:p14="http://schemas.microsoft.com/office/powerpoint/2010/main" val="499871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44" y="203369"/>
            <a:ext cx="10407322" cy="1089529"/>
          </a:xfrm>
        </p:spPr>
        <p:txBody>
          <a:bodyPr/>
          <a:lstStyle/>
          <a:p>
            <a:r>
              <a:rPr lang="en-SG" sz="3600" dirty="0"/>
              <a:t>Inspiring and unconventional venues for </a:t>
            </a:r>
            <a:br>
              <a:rPr lang="en-SG" sz="3600" dirty="0"/>
            </a:br>
            <a:r>
              <a:rPr lang="en-SG" sz="3600" dirty="0"/>
              <a:t>social networking and exchanges</a:t>
            </a:r>
          </a:p>
        </p:txBody>
      </p:sp>
      <p:pic>
        <p:nvPicPr>
          <p:cNvPr id="3" name="Picture 2" descr="cid:162ae7390a0a6e68e9e2"/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r="707"/>
          <a:stretch/>
        </p:blipFill>
        <p:spPr bwMode="auto">
          <a:xfrm>
            <a:off x="658584" y="1462605"/>
            <a:ext cx="3720572" cy="244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id:162aec18c86e1ad43391"/>
          <p:cNvPicPr/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6"/>
          <a:stretch/>
        </p:blipFill>
        <p:spPr bwMode="auto">
          <a:xfrm>
            <a:off x="4444131" y="1469992"/>
            <a:ext cx="3303738" cy="2441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44131" y="3596436"/>
            <a:ext cx="1766381" cy="30777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Khmer UI" panose="020B0502040204020203" pitchFamily="34" charset="0"/>
              </a:rPr>
              <a:t>RWS SEA AQUARIUM</a:t>
            </a:r>
          </a:p>
        </p:txBody>
      </p:sp>
      <p:pic>
        <p:nvPicPr>
          <p:cNvPr id="11" name="Picture 10" descr="C:\Users\stb_polinel\AppData\Local\Microsoft\Windows\Temporary Internet Files\Content.Word\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638" y="1485499"/>
            <a:ext cx="3717778" cy="242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id:162aea1a0a5b7db5d681"/>
          <p:cNvPicPr/>
          <p:nvPr/>
        </p:nvPicPr>
        <p:blipFill rotWithShape="1">
          <a:blip r:embed="rId7" r:link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44"/>
          <a:stretch/>
        </p:blipFill>
        <p:spPr bwMode="auto">
          <a:xfrm>
            <a:off x="8001026" y="3990636"/>
            <a:ext cx="3708155" cy="22234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658584" y="3622725"/>
            <a:ext cx="2935813" cy="29238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3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Khmer UI" panose="020B0502040204020203" pitchFamily="34" charset="0"/>
              </a:rPr>
              <a:t>THE MEADOW AT GARDENS BY THE BAY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15638" y="3603823"/>
            <a:ext cx="2194768" cy="30777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Khmer UI" panose="020B0502040204020203" pitchFamily="34" charset="0"/>
              </a:rPr>
              <a:t>CHINATOWN FOOD STREET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1026" y="5906295"/>
            <a:ext cx="828945" cy="30777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Khmer UI" panose="020B0502040204020203" pitchFamily="34" charset="0"/>
              </a:rPr>
              <a:t>CHIJMES</a:t>
            </a:r>
          </a:p>
        </p:txBody>
      </p:sp>
      <p:pic>
        <p:nvPicPr>
          <p:cNvPr id="20" name="Picture 2" descr="1606e37c8c7166acbcf1">
            <a:extLst>
              <a:ext uri="{FF2B5EF4-FFF2-40B4-BE49-F238E27FC236}">
                <a16:creationId xmlns:a16="http://schemas.microsoft.com/office/drawing/2014/main" xmlns="" id="{CA031A62-C7E4-482C-9013-5BF48A029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/>
          <a:stretch/>
        </p:blipFill>
        <p:spPr bwMode="auto">
          <a:xfrm>
            <a:off x="533945" y="3982871"/>
            <a:ext cx="3369201" cy="223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stb_jeane\Desktop\Work\Templates\Destination Images\clifford_interior_jpg_1401446078.jpg">
            <a:extLst>
              <a:ext uri="{FF2B5EF4-FFF2-40B4-BE49-F238E27FC236}">
                <a16:creationId xmlns:a16="http://schemas.microsoft.com/office/drawing/2014/main" xmlns="" id="{30761C87-322E-4A14-8072-B017CB71A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40" b="6709"/>
          <a:stretch/>
        </p:blipFill>
        <p:spPr bwMode="auto">
          <a:xfrm>
            <a:off x="3990694" y="3979150"/>
            <a:ext cx="3922784" cy="22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AC1C935-F8BD-4F88-AF78-8B2FA455BE96}"/>
              </a:ext>
            </a:extLst>
          </p:cNvPr>
          <p:cNvSpPr txBox="1"/>
          <p:nvPr/>
        </p:nvSpPr>
        <p:spPr>
          <a:xfrm>
            <a:off x="3990694" y="5906295"/>
            <a:ext cx="1274964" cy="30777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Khmer UI" panose="020B0502040204020203" pitchFamily="34" charset="0"/>
              </a:rPr>
              <a:t>CLIFFORD PIER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3C19C57-6029-43FD-8AB4-5B91EFC08B0A}"/>
              </a:ext>
            </a:extLst>
          </p:cNvPr>
          <p:cNvSpPr txBox="1"/>
          <p:nvPr/>
        </p:nvSpPr>
        <p:spPr>
          <a:xfrm>
            <a:off x="533945" y="5921344"/>
            <a:ext cx="1651671" cy="30777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Khmer UI" panose="020B0502040204020203" pitchFamily="34" charset="0"/>
              </a:rPr>
              <a:t>NATIONAL GALLERY</a:t>
            </a:r>
          </a:p>
        </p:txBody>
      </p:sp>
    </p:spTree>
    <p:extLst>
      <p:ext uri="{BB962C8B-B14F-4D97-AF65-F5344CB8AC3E}">
        <p14:creationId xmlns:p14="http://schemas.microsoft.com/office/powerpoint/2010/main" val="24935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44" y="376603"/>
            <a:ext cx="11944156" cy="590931"/>
          </a:xfrm>
        </p:spPr>
        <p:txBody>
          <a:bodyPr/>
          <a:lstStyle/>
          <a:p>
            <a:r>
              <a:rPr lang="en-SG" sz="3600" dirty="0"/>
              <a:t>Myriad of local experiences to explore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000" dirty="0"/>
              <a:t>Restricted</a:t>
            </a:r>
          </a:p>
          <a:p>
            <a:r>
              <a:rPr lang="en-US" sz="1000" dirty="0"/>
              <a:t>These slides are property of STB and shall not be reproduced or distributed without STB’s written permission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F97167-F685-421A-91DE-1C5C4704AB74}" type="slidenum">
              <a:rPr lang="en-GB" smtClean="0"/>
              <a:t>12</a:t>
            </a:fld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180609" y="1279241"/>
            <a:ext cx="11823592" cy="2401408"/>
            <a:chOff x="231342" y="1268413"/>
            <a:chExt cx="11823592" cy="2401408"/>
          </a:xfrm>
        </p:grpSpPr>
        <p:pic>
          <p:nvPicPr>
            <p:cNvPr id="5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0" r="-76"/>
            <a:stretch/>
          </p:blipFill>
          <p:spPr bwMode="auto">
            <a:xfrm>
              <a:off x="247843" y="1279241"/>
              <a:ext cx="2944535" cy="2098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http://illuminate.sony.com.sg/wp-content/uploads/garden-city-by-nicky-bay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7" r="2985"/>
            <a:stretch/>
          </p:blipFill>
          <p:spPr bwMode="auto">
            <a:xfrm>
              <a:off x="3174552" y="1279240"/>
              <a:ext cx="2917732" cy="209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0"/>
            <a:stretch>
              <a:fillRect/>
            </a:stretch>
          </p:blipFill>
          <p:spPr bwMode="auto">
            <a:xfrm>
              <a:off x="6092284" y="1279241"/>
              <a:ext cx="2905125" cy="209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1" r="9097" b="9705"/>
            <a:stretch>
              <a:fillRect/>
            </a:stretch>
          </p:blipFill>
          <p:spPr bwMode="auto">
            <a:xfrm>
              <a:off x="8997409" y="1268413"/>
              <a:ext cx="3057525" cy="2109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31342" y="3362044"/>
              <a:ext cx="2938092" cy="307777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Khmer UI" panose="020B0502040204020203" pitchFamily="34" charset="0"/>
                </a:rPr>
                <a:t>Weave a flower garland in Little India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69758" y="3362044"/>
              <a:ext cx="2901499" cy="307777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Khmer UI" panose="020B0502040204020203" pitchFamily="34" charset="0"/>
                </a:rPr>
                <a:t>Stroll under the </a:t>
              </a:r>
              <a:r>
                <a:rPr lang="en-GB" sz="1400" b="1" dirty="0" err="1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Khmer UI" panose="020B0502040204020203" pitchFamily="34" charset="0"/>
                </a:rPr>
                <a:t>SuperTrees</a:t>
              </a:r>
              <a:endParaRPr lang="en-GB" sz="1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Khmer UI" panose="020B0502040204020203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66139" y="3362043"/>
              <a:ext cx="2919674" cy="307777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Khmer UI" panose="020B0502040204020203" pitchFamily="34" charset="0"/>
                </a:rPr>
                <a:t>Tuck in to an array of local dishes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85813" y="3356414"/>
              <a:ext cx="3064003" cy="307777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Khmer UI" panose="020B0502040204020203" pitchFamily="34" charset="0"/>
                </a:rPr>
                <a:t>Hop on a tram at the Night Safari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90234" y="3833213"/>
            <a:ext cx="11820396" cy="2225798"/>
            <a:chOff x="219203" y="3930316"/>
            <a:chExt cx="11820396" cy="2225798"/>
          </a:xfrm>
        </p:grpSpPr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3" t="3867"/>
            <a:stretch>
              <a:fillRect/>
            </a:stretch>
          </p:blipFill>
          <p:spPr bwMode="auto">
            <a:xfrm>
              <a:off x="236637" y="3931276"/>
              <a:ext cx="2941638" cy="19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5" b="14002"/>
            <a:stretch/>
          </p:blipFill>
          <p:spPr bwMode="auto">
            <a:xfrm>
              <a:off x="3174552" y="3930316"/>
              <a:ext cx="3054350" cy="19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6" t="7568" r="16872" b="20416"/>
            <a:stretch/>
          </p:blipFill>
          <p:spPr bwMode="auto">
            <a:xfrm>
              <a:off x="9047746" y="3930316"/>
              <a:ext cx="2991853" cy="19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19203" y="5838711"/>
              <a:ext cx="2952000" cy="314107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Khmer UI" panose="020B0502040204020203" pitchFamily="34" charset="0"/>
                </a:rPr>
                <a:t>Soak in the culture of the Peranakans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70614" y="5848337"/>
              <a:ext cx="3046255" cy="307777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Khmer UI" panose="020B0502040204020203" pitchFamily="34" charset="0"/>
                </a:rPr>
                <a:t>Enjoy a day of fun at Sentosa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16870" y="5848336"/>
              <a:ext cx="2830877" cy="307777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Khmer UI" panose="020B0502040204020203" pitchFamily="34" charset="0"/>
                </a:rPr>
                <a:t>World’s Cheapest Michelin Meal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047746" y="5848336"/>
              <a:ext cx="2991852" cy="307777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Khmer UI" panose="020B0502040204020203" pitchFamily="34" charset="0"/>
                </a:rPr>
                <a:t>Get off the beaten track at </a:t>
              </a:r>
              <a:r>
                <a:rPr lang="en-GB" sz="1400" b="1" dirty="0" err="1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Khmer UI" panose="020B0502040204020203" pitchFamily="34" charset="0"/>
                </a:rPr>
                <a:t>Pulau</a:t>
              </a:r>
              <a:r>
                <a:rPr lang="en-GB" sz="1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Khmer UI" panose="020B0502040204020203" pitchFamily="34" charset="0"/>
                </a:rPr>
                <a:t> Ubin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9933" y="3834173"/>
            <a:ext cx="2872220" cy="19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4843" y="1924372"/>
            <a:ext cx="8806249" cy="2123658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SG" sz="6600" dirty="0">
                <a:solidFill>
                  <a:schemeClr val="bg1"/>
                </a:solidFill>
                <a:latin typeface="Metropolis" panose="00000800000000000000" pitchFamily="50" charset="0"/>
              </a:rPr>
              <a:t>Singapore welcomes APFCP 2023!</a:t>
            </a:r>
          </a:p>
        </p:txBody>
      </p:sp>
    </p:spTree>
    <p:extLst>
      <p:ext uri="{BB962C8B-B14F-4D97-AF65-F5344CB8AC3E}">
        <p14:creationId xmlns:p14="http://schemas.microsoft.com/office/powerpoint/2010/main" val="8293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364" y="335275"/>
            <a:ext cx="10172702" cy="757130"/>
          </a:xfrm>
        </p:spPr>
        <p:txBody>
          <a:bodyPr/>
          <a:lstStyle/>
          <a:p>
            <a:r>
              <a:rPr lang="en-SG" sz="4800" dirty="0"/>
              <a:t>Why Singapore?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F97167-F685-421A-91DE-1C5C4704AB74}" type="slidenum">
              <a:rPr lang="en-GB" smtClean="0"/>
              <a:t>2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7465" y="1515682"/>
            <a:ext cx="7327241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SG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Experienced local host </a:t>
            </a:r>
            <a:r>
              <a:rPr lang="en-SG" sz="2000" dirty="0">
                <a:latin typeface="Century Gothic" panose="020B0502020202020204" pitchFamily="34" charset="0"/>
              </a:rPr>
              <a:t>–</a:t>
            </a:r>
            <a:r>
              <a:rPr lang="en-SG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0000"/>
                </a:solidFill>
                <a:latin typeface="Century Gothic" panose="020B0502020202020204" pitchFamily="34" charset="0"/>
              </a:rPr>
              <a:t>Congress of Asian Federation of Coloproctology 2005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en-SG" baseline="30000" dirty="0">
                <a:solidFill>
                  <a:srgbClr val="FF0000"/>
                </a:solidFill>
                <a:latin typeface="Century Gothic" panose="020B0502020202020204" pitchFamily="34" charset="0"/>
              </a:rPr>
              <a:t>rd</a:t>
            </a:r>
            <a:r>
              <a:rPr lang="en-SG" dirty="0">
                <a:solidFill>
                  <a:srgbClr val="FF0000"/>
                </a:solidFill>
                <a:latin typeface="Century Gothic" panose="020B0502020202020204" pitchFamily="34" charset="0"/>
              </a:rPr>
              <a:t> Biennial Congress of Eurasian Colorectal Technology Association 2013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FF0000"/>
                </a:solidFill>
                <a:latin typeface="Century Gothic" panose="020B0502020202020204" pitchFamily="34" charset="0"/>
              </a:rPr>
              <a:t>Biennial Congress of ASEAN Society of Colorectal Surgeons 2014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SG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Leading business events hub </a:t>
            </a:r>
            <a:r>
              <a:rPr lang="en-SG" sz="2000" dirty="0">
                <a:latin typeface="Century Gothic" panose="020B0502020202020204" pitchFamily="34" charset="0"/>
              </a:rPr>
              <a:t>– Assurance of a quality meeting experience, with state-of-the-art venues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SG" altLang="en-U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Safe &amp; politically stable city in the h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eart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of Asia </a:t>
            </a:r>
            <a:r>
              <a:rPr lang="en-US" altLang="en-US" sz="2000" dirty="0">
                <a:latin typeface="Century Gothic" panose="020B0502020202020204" pitchFamily="34" charset="0"/>
              </a:rPr>
              <a:t>–</a:t>
            </a:r>
            <a:r>
              <a:rPr lang="en-US" altLang="en-US" sz="2000" b="1" dirty="0">
                <a:latin typeface="Century Gothic" panose="020B0502020202020204" pitchFamily="34" charset="0"/>
              </a:rPr>
              <a:t> </a:t>
            </a:r>
            <a:r>
              <a:rPr lang="en-US" altLang="en-US" sz="2000" dirty="0">
                <a:latin typeface="Century Gothic" panose="020B0502020202020204" pitchFamily="34" charset="0"/>
              </a:rPr>
              <a:t>Reach ~4 billion people within a 7-hour flight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Multicultural city </a:t>
            </a:r>
            <a:r>
              <a:rPr lang="en-US" altLang="en-US" sz="2000" dirty="0">
                <a:latin typeface="Century Gothic" panose="020B0502020202020204" pitchFamily="34" charset="0"/>
              </a:rPr>
              <a:t>– English-speaking and a neutral ground for international meetings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 r="9444" b="905"/>
          <a:stretch/>
        </p:blipFill>
        <p:spPr>
          <a:xfrm>
            <a:off x="7967148" y="1881758"/>
            <a:ext cx="2805918" cy="1707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9407"/>
          <a:stretch/>
        </p:blipFill>
        <p:spPr>
          <a:xfrm>
            <a:off x="7967148" y="3778960"/>
            <a:ext cx="2813070" cy="171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6" y="505234"/>
            <a:ext cx="10198793" cy="646331"/>
          </a:xfrm>
        </p:spPr>
        <p:txBody>
          <a:bodyPr/>
          <a:lstStyle/>
          <a:p>
            <a:r>
              <a:rPr lang="en-SG" sz="4000" dirty="0"/>
              <a:t>Society of Colorectal Surgeons Singapore</a:t>
            </a:r>
            <a:endParaRPr lang="en-SG" sz="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F97167-F685-421A-91DE-1C5C4704AB74}" type="slidenum">
              <a:rPr lang="en-GB" smtClean="0"/>
              <a:t>3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47845" y="1818825"/>
            <a:ext cx="115735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The Society of Colorectal Surgeons Singapore (SCRS) has been a member of the APFCP since its inception in 2003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The society’s mission is to develop the specialty of colorectal surgery and promote its awareness to a high standard and good standing in Singapore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Active and supportive participant at all previous APFCP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Organized the 10th Congress of the APFCP in 2005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200" b="1" dirty="0">
                <a:latin typeface="Century Gothic" panose="020B0502020202020204" pitchFamily="34" charset="0"/>
              </a:rPr>
              <a:t>It will be our honour to</a:t>
            </a:r>
            <a:r>
              <a:rPr lang="en-GB" sz="2200" b="1" dirty="0">
                <a:latin typeface="Century Gothic" panose="020B0502020202020204" pitchFamily="34" charset="0"/>
              </a:rPr>
              <a:t> bring international thought-leadership back to Singapore and for us to contribute to APFCP almost 20 years later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06575" y="5443524"/>
            <a:ext cx="3856122" cy="76944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Proposed Dates: </a:t>
            </a:r>
          </a:p>
          <a:p>
            <a:pPr algn="ctr"/>
            <a:r>
              <a:rPr lang="en-SG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Mid-August 2023</a:t>
            </a:r>
          </a:p>
        </p:txBody>
      </p:sp>
    </p:spTree>
    <p:extLst>
      <p:ext uri="{BB962C8B-B14F-4D97-AF65-F5344CB8AC3E}">
        <p14:creationId xmlns:p14="http://schemas.microsoft.com/office/powerpoint/2010/main" val="1667982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F97167-F685-421A-91DE-1C5C4704AB74}" type="slidenum">
              <a:rPr lang="en-GB" smtClean="0"/>
              <a:t>4</a:t>
            </a:fld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0364" y="397544"/>
            <a:ext cx="10767072" cy="590931"/>
          </a:xfrm>
        </p:spPr>
        <p:txBody>
          <a:bodyPr/>
          <a:lstStyle/>
          <a:p>
            <a:r>
              <a:rPr lang="en-SG" sz="3600" dirty="0"/>
              <a:t>Society of Colorectal Surgeons Singapore</a:t>
            </a:r>
            <a:endParaRPr lang="en-SG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0BD8EC-CF3E-4A5D-A0CC-E8D45A234719}"/>
              </a:ext>
            </a:extLst>
          </p:cNvPr>
          <p:cNvSpPr txBox="1"/>
          <p:nvPr/>
        </p:nvSpPr>
        <p:spPr>
          <a:xfrm>
            <a:off x="257465" y="1690255"/>
            <a:ext cx="63650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Currently we have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79 full members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33 associate members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Colorectal surgeons in all acute-care government-funded (6) and private hospitals (7)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Laparoscopic surgery in all hospitals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Robotic surgery in 4 government-funded and 2 private hospitals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Anorectal ultrasound and physiology laboratory in 4 government and 2 private hospitals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586790B-9C31-4B4F-B5E3-B91F4A67D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5" t="9759" r="7214" b="12230"/>
          <a:stretch/>
        </p:blipFill>
        <p:spPr>
          <a:xfrm>
            <a:off x="6936508" y="1690255"/>
            <a:ext cx="4636656" cy="42170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42043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F97167-F685-421A-91DE-1C5C4704AB74}" type="slidenum">
              <a:rPr lang="en-GB" smtClean="0"/>
              <a:t>5</a:t>
            </a:fld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0364" y="397544"/>
            <a:ext cx="10767072" cy="590931"/>
          </a:xfrm>
        </p:spPr>
        <p:txBody>
          <a:bodyPr/>
          <a:lstStyle/>
          <a:p>
            <a:r>
              <a:rPr lang="en-SG" sz="3600" dirty="0"/>
              <a:t>Society of Colorectal Surgeons Singapore</a:t>
            </a:r>
            <a:endParaRPr lang="en-SG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613606-A832-4F87-AA73-48C3141BE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974" y="1690255"/>
            <a:ext cx="6339067" cy="47702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0BD8EC-CF3E-4A5D-A0CC-E8D45A234719}"/>
              </a:ext>
            </a:extLst>
          </p:cNvPr>
          <p:cNvSpPr txBox="1"/>
          <p:nvPr/>
        </p:nvSpPr>
        <p:spPr>
          <a:xfrm>
            <a:off x="257466" y="1690255"/>
            <a:ext cx="518439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SCRS organizes a biennial national meeting (Singapore Colorectal Week)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Next meeting is 16-18 August 2019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We have the experience and expertise to conduct workshops in: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Cadaveric settings at 2 hospitals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Animal laboratories at 3 locations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We have experience and expertise in Live Surgery Sessions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entury Gothic" panose="020B0502020202020204" pitchFamily="34" charset="0"/>
              </a:rPr>
              <a:t>We conducted the first Asian Anorectal Ultrasound Workshop in 2013</a:t>
            </a:r>
          </a:p>
        </p:txBody>
      </p:sp>
    </p:spTree>
    <p:extLst>
      <p:ext uri="{BB962C8B-B14F-4D97-AF65-F5344CB8AC3E}">
        <p14:creationId xmlns:p14="http://schemas.microsoft.com/office/powerpoint/2010/main" val="3397503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E6F8D9-D45F-49ED-A9CC-8F3F8FC8B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SG" dirty="0"/>
              <a:t>Broad-based comprehensive colorectal surgery program with focus on evolving knowledge and technology</a:t>
            </a:r>
          </a:p>
          <a:p>
            <a:pPr lvl="1"/>
            <a:r>
              <a:rPr lang="en-SG" dirty="0"/>
              <a:t>Surgical Instrumentation</a:t>
            </a:r>
          </a:p>
          <a:p>
            <a:pPr lvl="1"/>
            <a:r>
              <a:rPr lang="en-SG" dirty="0"/>
              <a:t>Surgical Techniques</a:t>
            </a:r>
          </a:p>
          <a:p>
            <a:pPr lvl="1"/>
            <a:r>
              <a:rPr lang="en-SG" dirty="0"/>
              <a:t>Pelvic Floor Dysfunction</a:t>
            </a:r>
          </a:p>
          <a:p>
            <a:pPr lvl="1"/>
            <a:r>
              <a:rPr lang="en-SG" dirty="0"/>
              <a:t>Cancer Genetics</a:t>
            </a:r>
          </a:p>
          <a:p>
            <a:r>
              <a:rPr lang="en-SG" dirty="0"/>
              <a:t>Comprehensive Nursing track</a:t>
            </a:r>
          </a:p>
          <a:p>
            <a:pPr lvl="1"/>
            <a:r>
              <a:rPr lang="en-SG" dirty="0"/>
              <a:t>Peri-operative Care</a:t>
            </a:r>
          </a:p>
          <a:p>
            <a:pPr lvl="1"/>
            <a:r>
              <a:rPr lang="en-SG" dirty="0"/>
              <a:t>Stoma and Complex Wound Care</a:t>
            </a:r>
          </a:p>
          <a:p>
            <a:r>
              <a:rPr lang="en-SG" dirty="0"/>
              <a:t>Forum on New Technology in Surgical Practice – collaboration with participants of MedTech Forum Asia Pacific and SG Innovate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F97167-F685-421A-91DE-1C5C4704AB74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3418" y="397544"/>
            <a:ext cx="10804018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Metropolis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SG" sz="3600" dirty="0"/>
              <a:t>Proposed Programme</a:t>
            </a:r>
            <a:endParaRPr lang="en-SG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7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F97167-F685-421A-91DE-1C5C4704AB74}" type="slidenum">
              <a:rPr lang="en-GB" smtClean="0"/>
              <a:t>7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7844" y="397544"/>
            <a:ext cx="11119592" cy="5909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Metropolis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SG" sz="3600" dirty="0"/>
              <a:t>Proposed Congress Venue</a:t>
            </a:r>
            <a:endParaRPr lang="en-SG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844" y="988475"/>
            <a:ext cx="7873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Suntec</a:t>
            </a:r>
            <a:r>
              <a:rPr lang="en-SG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Singapore Convention and Exhibition Centre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67377" y="374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/>
          </a:p>
        </p:txBody>
      </p:sp>
      <p:pic>
        <p:nvPicPr>
          <p:cNvPr id="2065" name="3AFBD1FA-EC89-421D-A9D7-7E097A39D453" descr="image1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080" y="1599816"/>
            <a:ext cx="5374640" cy="291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67745E0D-4453-4D33-9DCF-E52CD700DA5F" descr="image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t="15137" r="3754" b="8105"/>
          <a:stretch/>
        </p:blipFill>
        <p:spPr bwMode="auto">
          <a:xfrm>
            <a:off x="6217919" y="4596244"/>
            <a:ext cx="5384801" cy="189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47844" y="2232045"/>
            <a:ext cx="577355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Located in the city centre, only 20 minutes from Changi Airport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42,000 </a:t>
            </a:r>
            <a:r>
              <a:rPr lang="en-GB" sz="2000" dirty="0" err="1">
                <a:latin typeface="Century Gothic" panose="020B0502020202020204" pitchFamily="34" charset="0"/>
              </a:rPr>
              <a:t>sqm</a:t>
            </a:r>
            <a:r>
              <a:rPr lang="en-GB" sz="2000" dirty="0">
                <a:latin typeface="Century Gothic" panose="020B0502020202020204" pitchFamily="34" charset="0"/>
              </a:rPr>
              <a:t> of flexible customisable space to cater to the requirements of WCE 2022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Venue-wide, free high-speed </a:t>
            </a:r>
            <a:r>
              <a:rPr lang="en-GB" sz="2000" dirty="0" err="1">
                <a:latin typeface="Century Gothic" panose="020B0502020202020204" pitchFamily="34" charset="0"/>
              </a:rPr>
              <a:t>WiFi</a:t>
            </a:r>
            <a:r>
              <a:rPr lang="en-GB" sz="2000" dirty="0">
                <a:latin typeface="Century Gothic" panose="020B0502020202020204" pitchFamily="34" charset="0"/>
              </a:rPr>
              <a:t> that supports up to 8,000 devices at once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Direct access to 6 hotels, over 1,000 shops, 300 restaurants and various attractions</a:t>
            </a:r>
          </a:p>
        </p:txBody>
      </p:sp>
    </p:spTree>
    <p:extLst>
      <p:ext uri="{BB962C8B-B14F-4D97-AF65-F5344CB8AC3E}">
        <p14:creationId xmlns:p14="http://schemas.microsoft.com/office/powerpoint/2010/main" val="126512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F97167-F685-421A-91DE-1C5C4704AB74}" type="slidenum">
              <a:rPr lang="en-GB" smtClean="0"/>
              <a:t>8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7844" y="397544"/>
            <a:ext cx="11119592" cy="5909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Metropolis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SG" sz="3600" dirty="0"/>
              <a:t>Accommodation Options</a:t>
            </a:r>
            <a:endParaRPr lang="en-SG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844" y="932735"/>
            <a:ext cx="1035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 range of accommodation to suit all budgets within the city centre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67377" y="3740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/>
          </a:p>
        </p:txBody>
      </p:sp>
      <p:pic>
        <p:nvPicPr>
          <p:cNvPr id="1026" name="8CDC9393-0B7A-48DA-A0AF-B9A32DCC0868" descr="8CDC9393-0B7A-48DA-A0AF-B9A32DCC086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8" t="16014" b="6791"/>
          <a:stretch/>
        </p:blipFill>
        <p:spPr bwMode="auto">
          <a:xfrm>
            <a:off x="394635" y="1419362"/>
            <a:ext cx="6131293" cy="480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68" y="4254349"/>
            <a:ext cx="1037623" cy="3772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6864021" y="1565309"/>
            <a:ext cx="513989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1100" b="1" u="sng" dirty="0">
                <a:latin typeface="Century Gothic" panose="020B0502020202020204" pitchFamily="34" charset="0"/>
              </a:rPr>
              <a:t>5 Stars </a:t>
            </a:r>
            <a:r>
              <a:rPr lang="en-GB" sz="1100" b="1" dirty="0">
                <a:latin typeface="Century Gothic" panose="020B0502020202020204" pitchFamily="34" charset="0"/>
              </a:rPr>
              <a:t>(5-10min from </a:t>
            </a:r>
            <a:r>
              <a:rPr lang="en-GB" sz="1100" b="1" dirty="0" err="1">
                <a:latin typeface="Century Gothic" panose="020B0502020202020204" pitchFamily="34" charset="0"/>
              </a:rPr>
              <a:t>Suntec</a:t>
            </a:r>
            <a:r>
              <a:rPr lang="en-GB" sz="1100" b="1" dirty="0">
                <a:latin typeface="Century Gothic" panose="020B0502020202020204" pitchFamily="34" charset="0"/>
              </a:rPr>
              <a:t> Singapore)</a:t>
            </a:r>
            <a:endParaRPr lang="en-GB" sz="1100" b="1" u="sng" dirty="0"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JW Marriott Hotel Singapore South Beach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Conrad Centennial Singapore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Pan Pacific Singapore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The Ritz Carlton, </a:t>
            </a:r>
            <a:r>
              <a:rPr lang="en-GB" sz="1100" dirty="0" err="1">
                <a:latin typeface="Century Gothic" panose="020B0502020202020204" pitchFamily="34" charset="0"/>
              </a:rPr>
              <a:t>Millenia</a:t>
            </a:r>
            <a:r>
              <a:rPr lang="en-GB" sz="1100" dirty="0">
                <a:latin typeface="Century Gothic" panose="020B0502020202020204" pitchFamily="34" charset="0"/>
              </a:rPr>
              <a:t> Singapore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Mandarin Oriental Singapore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Marina Mandarin Singapore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Fairmont Singapore &amp; </a:t>
            </a:r>
            <a:r>
              <a:rPr lang="en-GB" sz="1100" dirty="0" err="1">
                <a:latin typeface="Century Gothic" panose="020B0502020202020204" pitchFamily="34" charset="0"/>
              </a:rPr>
              <a:t>Swissotel</a:t>
            </a:r>
            <a:r>
              <a:rPr lang="en-GB" sz="1100" dirty="0">
                <a:latin typeface="Century Gothic" panose="020B0502020202020204" pitchFamily="34" charset="0"/>
              </a:rPr>
              <a:t> The Stamford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GB" sz="1100" dirty="0">
                <a:latin typeface="Century Gothic" panose="020B0502020202020204" pitchFamily="34" charset="0"/>
              </a:rPr>
              <a:t>Grand Park City Hall</a:t>
            </a:r>
          </a:p>
          <a:p>
            <a:pPr>
              <a:spcAft>
                <a:spcPts val="1800"/>
              </a:spcAft>
            </a:pPr>
            <a:r>
              <a:rPr lang="en-GB" sz="1100" b="1" u="sng" dirty="0">
                <a:latin typeface="Century Gothic" panose="020B0502020202020204" pitchFamily="34" charset="0"/>
              </a:rPr>
              <a:t>3-4 Stars</a:t>
            </a:r>
            <a:r>
              <a:rPr lang="en-GB" sz="1100" b="1" dirty="0">
                <a:latin typeface="Century Gothic" panose="020B0502020202020204" pitchFamily="34" charset="0"/>
              </a:rPr>
              <a:t> (10-15min from </a:t>
            </a:r>
            <a:r>
              <a:rPr lang="en-GB" sz="1100" b="1" dirty="0" err="1">
                <a:latin typeface="Century Gothic" panose="020B0502020202020204" pitchFamily="34" charset="0"/>
              </a:rPr>
              <a:t>Suntec</a:t>
            </a:r>
            <a:r>
              <a:rPr lang="en-GB" sz="1100" b="1" dirty="0">
                <a:latin typeface="Century Gothic" panose="020B0502020202020204" pitchFamily="34" charset="0"/>
              </a:rPr>
              <a:t> Singapore)</a:t>
            </a:r>
            <a:endParaRPr lang="en-GB" sz="1100" b="1" u="sng" dirty="0"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 startAt="9"/>
            </a:pPr>
            <a:r>
              <a:rPr lang="en-GB" sz="1100" dirty="0">
                <a:latin typeface="Century Gothic" panose="020B0502020202020204" pitchFamily="34" charset="0"/>
              </a:rPr>
              <a:t>Carlton Hotel Singapore</a:t>
            </a:r>
          </a:p>
          <a:p>
            <a:pPr marL="457200" indent="-457200">
              <a:spcAft>
                <a:spcPts val="600"/>
              </a:spcAft>
              <a:buAutoNum type="arabicPeriod" startAt="9"/>
            </a:pPr>
            <a:r>
              <a:rPr lang="en-GB" sz="1100" dirty="0">
                <a:latin typeface="Century Gothic" panose="020B0502020202020204" pitchFamily="34" charset="0"/>
              </a:rPr>
              <a:t>V Hotel Bencoolen</a:t>
            </a:r>
          </a:p>
          <a:p>
            <a:pPr marL="457200" indent="-457200">
              <a:spcAft>
                <a:spcPts val="600"/>
              </a:spcAft>
              <a:buAutoNum type="arabicPeriod" startAt="9"/>
            </a:pPr>
            <a:r>
              <a:rPr lang="en-GB" sz="1100" dirty="0">
                <a:latin typeface="Century Gothic" panose="020B0502020202020204" pitchFamily="34" charset="0"/>
              </a:rPr>
              <a:t>Hotel </a:t>
            </a:r>
            <a:r>
              <a:rPr lang="en-GB" sz="1100" dirty="0" err="1">
                <a:latin typeface="Century Gothic" panose="020B0502020202020204" pitchFamily="34" charset="0"/>
              </a:rPr>
              <a:t>Mi</a:t>
            </a:r>
            <a:endParaRPr lang="en-GB" sz="1100" dirty="0"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Tx/>
              <a:buAutoNum type="arabicPeriod" startAt="9"/>
            </a:pPr>
            <a:r>
              <a:rPr lang="en-GB" sz="1100" dirty="0">
                <a:latin typeface="Century Gothic" panose="020B0502020202020204" pitchFamily="34" charset="0"/>
              </a:rPr>
              <a:t>Ibis Singapore on Bencoolen</a:t>
            </a:r>
          </a:p>
          <a:p>
            <a:pPr marL="457200" indent="-457200">
              <a:spcAft>
                <a:spcPts val="600"/>
              </a:spcAft>
              <a:buFontTx/>
              <a:buAutoNum type="arabicPeriod" startAt="9"/>
            </a:pPr>
            <a:r>
              <a:rPr lang="en-GB" sz="1100" dirty="0" err="1">
                <a:latin typeface="Century Gothic" panose="020B0502020202020204" pitchFamily="34" charset="0"/>
              </a:rPr>
              <a:t>Mercure</a:t>
            </a:r>
            <a:r>
              <a:rPr lang="en-GB" sz="1100" dirty="0">
                <a:latin typeface="Century Gothic" panose="020B0502020202020204" pitchFamily="34" charset="0"/>
              </a:rPr>
              <a:t> Singapore Bugis</a:t>
            </a:r>
          </a:p>
          <a:p>
            <a:pPr marL="457200" indent="-457200">
              <a:spcAft>
                <a:spcPts val="600"/>
              </a:spcAft>
              <a:buAutoNum type="arabicPeriod" startAt="9"/>
            </a:pPr>
            <a:r>
              <a:rPr lang="en-GB" sz="1100" dirty="0">
                <a:latin typeface="Century Gothic" panose="020B0502020202020204" pitchFamily="34" charset="0"/>
              </a:rPr>
              <a:t>Hotel Boss</a:t>
            </a:r>
          </a:p>
          <a:p>
            <a:pPr>
              <a:spcAft>
                <a:spcPts val="1200"/>
              </a:spcAft>
            </a:pPr>
            <a:endParaRPr lang="en-GB" sz="1100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1993" y="3045952"/>
            <a:ext cx="456907" cy="360000"/>
            <a:chOff x="6853186" y="2137757"/>
            <a:chExt cx="360000" cy="360000"/>
          </a:xfrm>
        </p:grpSpPr>
        <p:sp>
          <p:nvSpPr>
            <p:cNvPr id="2" name="Oval 1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53186" y="2141078"/>
              <a:ext cx="3267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13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58798" y="4047344"/>
            <a:ext cx="360000" cy="360000"/>
            <a:chOff x="6853186" y="2137757"/>
            <a:chExt cx="360000" cy="360000"/>
          </a:xfrm>
        </p:grpSpPr>
        <p:sp>
          <p:nvSpPr>
            <p:cNvPr id="38" name="Oval 37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86400" y="2141078"/>
              <a:ext cx="293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917938" y="1479156"/>
            <a:ext cx="469577" cy="360000"/>
            <a:chOff x="6807945" y="2137757"/>
            <a:chExt cx="469577" cy="360000"/>
          </a:xfrm>
        </p:grpSpPr>
        <p:sp>
          <p:nvSpPr>
            <p:cNvPr id="41" name="Oval 40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807945" y="2141078"/>
              <a:ext cx="4695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14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187116" y="3122208"/>
            <a:ext cx="488784" cy="360000"/>
            <a:chOff x="6805913" y="2137757"/>
            <a:chExt cx="488784" cy="360000"/>
          </a:xfrm>
        </p:grpSpPr>
        <p:sp>
          <p:nvSpPr>
            <p:cNvPr id="44" name="Oval 43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805913" y="2141078"/>
              <a:ext cx="4887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627603" y="3272447"/>
            <a:ext cx="443562" cy="360000"/>
            <a:chOff x="6802838" y="2137757"/>
            <a:chExt cx="443562" cy="360000"/>
          </a:xfrm>
        </p:grpSpPr>
        <p:sp>
          <p:nvSpPr>
            <p:cNvPr id="47" name="Oval 46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802838" y="2141078"/>
              <a:ext cx="4435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10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824739" y="2751729"/>
            <a:ext cx="456904" cy="360000"/>
            <a:chOff x="6789496" y="2137757"/>
            <a:chExt cx="456904" cy="360000"/>
          </a:xfrm>
        </p:grpSpPr>
        <p:sp>
          <p:nvSpPr>
            <p:cNvPr id="50" name="Oval 49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89496" y="2141078"/>
              <a:ext cx="4569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52996" y="4199496"/>
            <a:ext cx="360000" cy="360000"/>
            <a:chOff x="6853186" y="2137757"/>
            <a:chExt cx="360000" cy="360000"/>
          </a:xfrm>
        </p:grpSpPr>
        <p:sp>
          <p:nvSpPr>
            <p:cNvPr id="29" name="Oval 28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86400" y="2141078"/>
              <a:ext cx="293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09520" y="4938209"/>
            <a:ext cx="360000" cy="360000"/>
            <a:chOff x="6853186" y="2137757"/>
            <a:chExt cx="360000" cy="360000"/>
          </a:xfrm>
        </p:grpSpPr>
        <p:sp>
          <p:nvSpPr>
            <p:cNvPr id="32" name="Oval 31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86400" y="2141078"/>
              <a:ext cx="293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935477" y="4972258"/>
            <a:ext cx="360000" cy="360000"/>
            <a:chOff x="6853186" y="2137757"/>
            <a:chExt cx="360000" cy="360000"/>
          </a:xfrm>
        </p:grpSpPr>
        <p:sp>
          <p:nvSpPr>
            <p:cNvPr id="35" name="Oval 34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86400" y="2141078"/>
              <a:ext cx="293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591153" y="5396115"/>
            <a:ext cx="360000" cy="360000"/>
            <a:chOff x="6853186" y="2137757"/>
            <a:chExt cx="360000" cy="360000"/>
          </a:xfrm>
        </p:grpSpPr>
        <p:sp>
          <p:nvSpPr>
            <p:cNvPr id="53" name="Oval 52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886400" y="2141078"/>
              <a:ext cx="293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409519" y="4560084"/>
            <a:ext cx="360000" cy="360000"/>
            <a:chOff x="6853186" y="2137757"/>
            <a:chExt cx="360000" cy="360000"/>
          </a:xfrm>
        </p:grpSpPr>
        <p:sp>
          <p:nvSpPr>
            <p:cNvPr id="56" name="Oval 55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86400" y="2141078"/>
              <a:ext cx="293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174132" y="5280084"/>
            <a:ext cx="360000" cy="360000"/>
            <a:chOff x="6853186" y="2137757"/>
            <a:chExt cx="360000" cy="360000"/>
          </a:xfrm>
        </p:grpSpPr>
        <p:sp>
          <p:nvSpPr>
            <p:cNvPr id="59" name="Oval 58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886400" y="2141078"/>
              <a:ext cx="293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093738" y="4466571"/>
            <a:ext cx="360000" cy="360000"/>
            <a:chOff x="6853186" y="2137757"/>
            <a:chExt cx="360000" cy="360000"/>
          </a:xfrm>
        </p:grpSpPr>
        <p:sp>
          <p:nvSpPr>
            <p:cNvPr id="62" name="Oval 61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86400" y="2141078"/>
              <a:ext cx="293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7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305056" y="4844000"/>
            <a:ext cx="360000" cy="360000"/>
            <a:chOff x="6853186" y="2137757"/>
            <a:chExt cx="360000" cy="360000"/>
          </a:xfrm>
        </p:grpSpPr>
        <p:sp>
          <p:nvSpPr>
            <p:cNvPr id="65" name="Oval 64"/>
            <p:cNvSpPr/>
            <p:nvPr/>
          </p:nvSpPr>
          <p:spPr>
            <a:xfrm>
              <a:off x="6853186" y="2137757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886400" y="2141078"/>
              <a:ext cx="293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1451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7314" y="70238"/>
            <a:ext cx="10392560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Metropolis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bg1"/>
                </a:solidFill>
              </a:rPr>
              <a:t>Be </a:t>
            </a:r>
            <a:r>
              <a:rPr lang="fr-FR" sz="4000" dirty="0" err="1">
                <a:solidFill>
                  <a:schemeClr val="bg1"/>
                </a:solidFill>
              </a:rPr>
              <a:t>assured</a:t>
            </a:r>
            <a:r>
              <a:rPr lang="fr-FR" sz="4000" dirty="0">
                <a:solidFill>
                  <a:schemeClr val="bg1"/>
                </a:solidFill>
              </a:rPr>
              <a:t> of a </a:t>
            </a:r>
            <a:r>
              <a:rPr lang="fr-FR" sz="4000" dirty="0" err="1">
                <a:solidFill>
                  <a:schemeClr val="bg1"/>
                </a:solidFill>
              </a:rPr>
              <a:t>quality</a:t>
            </a:r>
            <a:r>
              <a:rPr lang="fr-FR" sz="4000" dirty="0">
                <a:solidFill>
                  <a:schemeClr val="bg1"/>
                </a:solidFill>
              </a:rPr>
              <a:t> meeting </a:t>
            </a:r>
            <a:r>
              <a:rPr lang="fr-FR" sz="4000" dirty="0" err="1">
                <a:solidFill>
                  <a:schemeClr val="bg1"/>
                </a:solidFill>
              </a:rPr>
              <a:t>experience</a:t>
            </a:r>
            <a:r>
              <a:rPr lang="fr-FR" sz="4000" dirty="0">
                <a:solidFill>
                  <a:schemeClr val="bg1"/>
                </a:solidFill>
              </a:rPr>
              <a:t> in Singapore</a:t>
            </a:r>
            <a:endParaRPr lang="en-SG" sz="40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22425" y="1488557"/>
            <a:ext cx="9067541" cy="3918572"/>
            <a:chOff x="820738" y="1722474"/>
            <a:chExt cx="9067541" cy="3918572"/>
          </a:xfrm>
        </p:grpSpPr>
        <p:sp>
          <p:nvSpPr>
            <p:cNvPr id="14" name="Rectangle 13"/>
            <p:cNvSpPr/>
            <p:nvPr/>
          </p:nvSpPr>
          <p:spPr>
            <a:xfrm>
              <a:off x="820738" y="1722474"/>
              <a:ext cx="9067541" cy="391857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FFFFFF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06563" y="1875210"/>
              <a:ext cx="7926535" cy="3693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latin typeface="+mj-lt"/>
                  <a:ea typeface="MS PGothic" panose="020B0600070205080204" pitchFamily="34" charset="-128"/>
                </a:rPr>
                <a:t>Top International Meeting City for 10 years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tabLst>
                  <a:tab pos="273050" algn="l"/>
                </a:tabLst>
              </a:pPr>
              <a:r>
                <a:rPr lang="en-US" altLang="en-US" sz="2000" dirty="0">
                  <a:latin typeface="+mj-lt"/>
                  <a:ea typeface="MS PGothic" panose="020B0600070205080204" pitchFamily="34" charset="-128"/>
                </a:rPr>
                <a:t>By Union of International Associations (UIA) Ranking 2016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 dirty="0">
                <a:latin typeface="+mj-lt"/>
                <a:ea typeface="MS PGothic" panose="020B0600070205080204" pitchFamily="34" charset="-128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latin typeface="+mj-lt"/>
                  <a:ea typeface="MS PGothic" panose="020B0600070205080204" pitchFamily="34" charset="-128"/>
                </a:rPr>
                <a:t>Asia-Pacific’s Top Convention City for 16 consecutive years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tabLst>
                  <a:tab pos="273050" algn="l"/>
                </a:tabLst>
              </a:pPr>
              <a:r>
                <a:rPr lang="en-US" altLang="en-US" sz="2000" dirty="0">
                  <a:latin typeface="+mj-lt"/>
                  <a:ea typeface="MS PGothic" panose="020B0600070205080204" pitchFamily="34" charset="-128"/>
                </a:rPr>
                <a:t>By International Congress and Convention Association (ICCA) Ranking 2017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 dirty="0">
                <a:latin typeface="+mj-lt"/>
                <a:ea typeface="MS PGothic" panose="020B0600070205080204" pitchFamily="34" charset="-128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latin typeface="+mj-lt"/>
                  <a:ea typeface="MS PGothic" panose="020B0600070205080204" pitchFamily="34" charset="-128"/>
                </a:rPr>
                <a:t>Best Business Traveller MICE City &amp; Best Business City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tabLst>
                  <a:tab pos="273050" algn="l"/>
                </a:tabLst>
              </a:pPr>
              <a:r>
                <a:rPr lang="en-US" altLang="en-US" sz="2000" dirty="0">
                  <a:latin typeface="+mj-lt"/>
                  <a:ea typeface="MS PGothic" panose="020B0600070205080204" pitchFamily="34" charset="-128"/>
                </a:rPr>
                <a:t>By TTG Travel Awards 2016 and Business Traveller Asia Pacific Awards 2016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 dirty="0">
                <a:latin typeface="+mj-lt"/>
                <a:ea typeface="MS PGothic" panose="020B0600070205080204" pitchFamily="34" charset="-128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latin typeface="+mj-lt"/>
                  <a:ea typeface="MS PGothic" panose="020B0600070205080204" pitchFamily="34" charset="-128"/>
                </a:rPr>
                <a:t>World’s Best Country to do Business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tabLst>
                  <a:tab pos="273050" algn="l"/>
                </a:tabLst>
              </a:pPr>
              <a:r>
                <a:rPr lang="en-US" altLang="en-US" sz="2000" dirty="0">
                  <a:latin typeface="+mj-lt"/>
                  <a:ea typeface="MS PGothic" panose="020B0600070205080204" pitchFamily="34" charset="-128"/>
                </a:rPr>
                <a:t>By The Economist, Business Environment Ranking 2014 - 2018</a:t>
              </a:r>
            </a:p>
          </p:txBody>
        </p:sp>
        <p:pic>
          <p:nvPicPr>
            <p:cNvPr id="16" name="img774503" descr="4c8e3eef-fb7a-4f54-bd39-3e1340efe89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816" y="1896685"/>
              <a:ext cx="751299" cy="75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g774503" descr="4c8e3eef-fb7a-4f54-bd39-3e1340efe89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481" y="2885989"/>
              <a:ext cx="751299" cy="75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g774503" descr="4c8e3eef-fb7a-4f54-bd39-3e1340efe89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482" y="3842035"/>
              <a:ext cx="751299" cy="75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g774503" descr="4c8e3eef-fb7a-4f54-bd39-3e1340efe89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483" y="4745734"/>
              <a:ext cx="751299" cy="75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1121632"/>
      </p:ext>
    </p:extLst>
  </p:cSld>
  <p:clrMapOvr>
    <a:masterClrMapping/>
  </p:clrMapOvr>
</p:sld>
</file>

<file path=ppt/theme/theme1.xml><?xml version="1.0" encoding="utf-8"?>
<a:theme xmlns:a="http://schemas.openxmlformats.org/drawingml/2006/main" name="Arts/Attraction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MP Template" id="{81F0E3B7-4B68-4E54-8CDC-DA5E55AC8967}" vid="{64E3BCE7-4771-4899-9E78-866EF806EB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19fbb4-54f7-47b7-83c9-57ac28cf3873">
      <Value>61</Value>
      <Value>50</Value>
      <Value>77</Value>
    </TaxCatchAll>
    <b3fb3d2f673844e6bb977dff0b84aa2e xmlns="f319fbb4-54f7-47b7-83c9-57ac28cf3873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Communications</TermName>
          <TermId xmlns="http://schemas.microsoft.com/office/infopath/2007/PartnerControls">07c86198-15ff-4e81-8400-da593432f706</TermId>
        </TermInfo>
      </Terms>
    </b3fb3d2f673844e6bb977dff0b84aa2e>
    <ga6b5c695dbc4f8c881fd4feecd60bb2 xmlns="f319fbb4-54f7-47b7-83c9-57ac28cf3873">
      <Terms xmlns="http://schemas.microsoft.com/office/infopath/2007/PartnerControls">
        <TermInfo xmlns="http://schemas.microsoft.com/office/infopath/2007/PartnerControls">
          <TermName xmlns="http://schemas.microsoft.com/office/infopath/2007/PartnerControls">Guidelines and Framework</TermName>
          <TermId xmlns="http://schemas.microsoft.com/office/infopath/2007/PartnerControls">67d5c610-b2aa-41b4-90cf-beaef8a9078b</TermId>
        </TermInfo>
      </Terms>
    </ga6b5c695dbc4f8c881fd4feecd60bb2>
    <TaxKeywordTaxHTField xmlns="f319fbb4-54f7-47b7-83c9-57ac28cf3873">
      <Terms xmlns="http://schemas.microsoft.com/office/infopath/2007/PartnerControls"/>
    </TaxKeywordTaxHTField>
    <jcb6d1c97bb54005a9ccd403d80ef293 xmlns="f319fbb4-54f7-47b7-83c9-57ac28cf387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Singapore</TermName>
          <TermId xmlns="http://schemas.microsoft.com/office/infopath/2007/PartnerControls">caaa8ad9-f98d-4054-b4a0-663e8eb0b6e9</TermId>
        </TermInfo>
      </Terms>
    </jcb6d1c97bb54005a9ccd403d80ef293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CB4598187D984A975DA9FE942D01E5" ma:contentTypeVersion="9" ma:contentTypeDescription="Create a new document." ma:contentTypeScope="" ma:versionID="db4e8928a7d80314164846ab2b7865df">
  <xsd:schema xmlns:xsd="http://www.w3.org/2001/XMLSchema" xmlns:xs="http://www.w3.org/2001/XMLSchema" xmlns:p="http://schemas.microsoft.com/office/2006/metadata/properties" xmlns:ns2="f319fbb4-54f7-47b7-83c9-57ac28cf3873" targetNamespace="http://schemas.microsoft.com/office/2006/metadata/properties" ma:root="true" ma:fieldsID="c40bb7958d934df1abd3a18564962ec2" ns2:_="">
    <xsd:import namespace="f319fbb4-54f7-47b7-83c9-57ac28cf3873"/>
    <xsd:element name="properties">
      <xsd:complexType>
        <xsd:sequence>
          <xsd:element name="documentManagement">
            <xsd:complexType>
              <xsd:all>
                <xsd:element ref="ns2:b3fb3d2f673844e6bb977dff0b84aa2e" minOccurs="0"/>
                <xsd:element ref="ns2:TaxCatchAll" minOccurs="0"/>
                <xsd:element ref="ns2:ga6b5c695dbc4f8c881fd4feecd60bb2" minOccurs="0"/>
                <xsd:element ref="ns2:jcb6d1c97bb54005a9ccd403d80ef293" minOccurs="0"/>
                <xsd:element ref="ns2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9fbb4-54f7-47b7-83c9-57ac28cf3873" elementFormDefault="qualified">
    <xsd:import namespace="http://schemas.microsoft.com/office/2006/documentManagement/types"/>
    <xsd:import namespace="http://schemas.microsoft.com/office/infopath/2007/PartnerControls"/>
    <xsd:element name="b3fb3d2f673844e6bb977dff0b84aa2e" ma:index="9" ma:taxonomy="true" ma:internalName="b3fb3d2f673844e6bb977dff0b84aa2e" ma:taxonomyFieldName="STB_x0020_Document_x0020_Categorisation_x0020_Scheme" ma:displayName="STB Document Categorisation Scheme" ma:default="" ma:fieldId="{b3fb3d2f-6738-44e6-bb97-7dff0b84aa2e}" ma:taxonomyMulti="true" ma:sspId="aa806ae5-82c0-4063-8b57-0009c78b19ff" ma:termSetId="a194e5e7-7927-4b35-b766-63548b2a7b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0a9c4376-7cd9-44ef-8ef0-4f6885b50aa0}" ma:internalName="TaxCatchAll" ma:showField="CatchAllData" ma:web="f319fbb4-54f7-47b7-83c9-57ac28cf38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a6b5c695dbc4f8c881fd4feecd60bb2" ma:index="12" ma:taxonomy="true" ma:internalName="ga6b5c695dbc4f8c881fd4feecd60bb2" ma:taxonomyFieldName="Document_x0020_Type" ma:displayName="Document Type" ma:default="" ma:fieldId="{0a6b5c69-5dbc-4f8c-881f-d4feecd60bb2}" ma:taxonomyMulti="true" ma:sspId="aa806ae5-82c0-4063-8b57-0009c78b19ff" ma:termSetId="3a625034-3d59-4979-917a-576450fcca4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cb6d1c97bb54005a9ccd403d80ef293" ma:index="14" ma:taxonomy="true" ma:internalName="jcb6d1c97bb54005a9ccd403d80ef293" ma:taxonomyFieldName="Region" ma:displayName="Region" ma:default="61;#Singapore|caaa8ad9-f98d-4054-b4a0-663e8eb0b6e9" ma:fieldId="{3cb6d1c9-7bb5-4005-a9cc-d403d80ef293}" ma:taxonomyMulti="true" ma:sspId="aa806ae5-82c0-4063-8b57-0009c78b19ff" ma:termSetId="b77d941f-6dd5-41d2-b1a7-f70c84d7c2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16" nillable="true" ma:taxonomy="true" ma:internalName="TaxKeywordTaxHTField" ma:taxonomyFieldName="TaxKeyword" ma:displayName="Keyword Tag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686455-3C33-467C-A3CA-A0AC81CCB3FD}">
  <ds:schemaRefs>
    <ds:schemaRef ds:uri="http://purl.org/dc/terms/"/>
    <ds:schemaRef ds:uri="http://schemas.microsoft.com/office/2006/documentManagement/types"/>
    <ds:schemaRef ds:uri="f319fbb4-54f7-47b7-83c9-57ac28cf387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2C38444-BE3D-4528-83C1-C4C67387DC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9fbb4-54f7-47b7-83c9-57ac28cf38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C80E49-824B-4A0D-9F53-48F870CD59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PMP Template</Template>
  <TotalTime>639</TotalTime>
  <Words>707</Words>
  <Application>Microsoft Office PowerPoint</Application>
  <PresentationFormat>ユーザー設定</PresentationFormat>
  <Paragraphs>126</Paragraphs>
  <Slides>13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4" baseType="lpstr">
      <vt:lpstr>Arts/Attraction Theme</vt:lpstr>
      <vt:lpstr>Singapore’s bid to host the Asia Pacific Federation of Coloproctology Congress 2023 (APFCP 2023 )</vt:lpstr>
      <vt:lpstr>Why Singapore?</vt:lpstr>
      <vt:lpstr>Society of Colorectal Surgeons Singapore</vt:lpstr>
      <vt:lpstr>Society of Colorectal Surgeons Singapore</vt:lpstr>
      <vt:lpstr>Society of Colorectal Surgeons Singapore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Inspiring and unconventional venues for  social networking and exchanges</vt:lpstr>
      <vt:lpstr>Myriad of local experiences to explore</vt:lpstr>
      <vt:lpstr>PowerPoint プレゼンテーション</vt:lpstr>
    </vt:vector>
  </TitlesOfParts>
  <Company>WOG 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GUIDELINES</dc:title>
  <dc:creator>Susanah TOH (STB)</dc:creator>
  <cp:lastModifiedBy>streams</cp:lastModifiedBy>
  <cp:revision>56</cp:revision>
  <dcterms:created xsi:type="dcterms:W3CDTF">2018-04-25T02:03:23Z</dcterms:created>
  <dcterms:modified xsi:type="dcterms:W3CDTF">2019-03-29T01:21:43Z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0x01010078CB4598187D984A975DA9FE942D01E5</vt:lpwstr>
  </property>
  <property fmtid="{D5CDD505-2E9C-101B-9397-08002B2CF9AE}" pid="3" name="TaxKeyword">
    <vt:lpwstr/>
  </property>
  <property fmtid="{D5CDD505-2E9C-101B-9397-08002B2CF9AE}" pid="4" name="Region">
    <vt:lpwstr>61;#Singapore|caaa8ad9-f98d-4054-b4a0-663e8eb0b6e9</vt:lpwstr>
  </property>
  <property fmtid="{D5CDD505-2E9C-101B-9397-08002B2CF9AE}" pid="5" name="STB Document Categorisation Scheme">
    <vt:lpwstr>50;#Communications|07c86198-15ff-4e81-8400-da593432f706</vt:lpwstr>
  </property>
  <property fmtid="{D5CDD505-2E9C-101B-9397-08002B2CF9AE}" pid="6" name="Document Type">
    <vt:lpwstr>77;#Guidelines and Framework|67d5c610-b2aa-41b4-90cf-beaef8a9078b</vt:lpwstr>
  </property>
</Properties>
</file>